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M+ Bold" panose="020B0600070205080204" charset="-128"/>
      <p:regular r:id="rId15"/>
    </p:embeddedFont>
    <p:embeddedFont>
      <p:font typeface="Source Han Sans JP" panose="020B0600070205080204" charset="-128"/>
      <p:regular r:id="rId16"/>
    </p:embeddedFont>
    <p:embeddedFont>
      <p:font typeface="Source Han Sans JP Bold" panose="020B0600070205080204" charset="-128"/>
      <p:regular r:id="rId17"/>
    </p:embeddedFont>
    <p:embeddedFont>
      <p:font typeface="Source Han Sans JP Normal" panose="020B0600070205080204" charset="-128"/>
      <p:regular r:id="rId18"/>
    </p:embeddedFont>
    <p:embeddedFont>
      <p:font typeface="いろは角クラシック" panose="020B0600070205080204" charset="-128"/>
      <p:regular r:id="rId19"/>
    </p:embeddedFont>
    <p:embeddedFont>
      <p:font typeface="いろは角クラシック Medium" panose="020B0600070205080204" charset="-128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75806" y="7584669"/>
            <a:ext cx="18639611" cy="22225"/>
          </a:xfrm>
          <a:prstGeom prst="rect">
            <a:avLst/>
          </a:prstGeom>
          <a:solidFill>
            <a:srgbClr val="1B1B1B"/>
          </a:solidFill>
        </p:spPr>
        <p:txBody>
          <a:bodyPr/>
          <a:lstStyle/>
          <a:p>
            <a:endParaRPr lang="ja-JP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488901" y="5976835"/>
            <a:ext cx="9226277" cy="3098797"/>
            <a:chOff x="0" y="0"/>
            <a:chExt cx="12301703" cy="4131730"/>
          </a:xfrm>
        </p:grpSpPr>
        <p:sp>
          <p:nvSpPr>
            <p:cNvPr id="4" name="Freeform 4"/>
            <p:cNvSpPr/>
            <p:nvPr/>
          </p:nvSpPr>
          <p:spPr>
            <a:xfrm>
              <a:off x="5744329" y="962"/>
              <a:ext cx="1051468" cy="4130767"/>
            </a:xfrm>
            <a:custGeom>
              <a:avLst/>
              <a:gdLst/>
              <a:ahLst/>
              <a:cxnLst/>
              <a:rect l="l" t="t" r="r" b="b"/>
              <a:pathLst>
                <a:path w="1051468" h="4130767">
                  <a:moveTo>
                    <a:pt x="0" y="0"/>
                  </a:moveTo>
                  <a:lnTo>
                    <a:pt x="1051468" y="0"/>
                  </a:lnTo>
                  <a:lnTo>
                    <a:pt x="1051468" y="4130768"/>
                  </a:lnTo>
                  <a:lnTo>
                    <a:pt x="0" y="4130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0411486" y="74739"/>
              <a:ext cx="1890216" cy="3983214"/>
            </a:xfrm>
            <a:custGeom>
              <a:avLst/>
              <a:gdLst/>
              <a:ahLst/>
              <a:cxnLst/>
              <a:rect l="l" t="t" r="r" b="b"/>
              <a:pathLst>
                <a:path w="1890216" h="3983214">
                  <a:moveTo>
                    <a:pt x="0" y="0"/>
                  </a:moveTo>
                  <a:lnTo>
                    <a:pt x="1890217" y="0"/>
                  </a:lnTo>
                  <a:lnTo>
                    <a:pt x="1890217" y="3983214"/>
                  </a:lnTo>
                  <a:lnTo>
                    <a:pt x="0" y="3983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62"/>
              <a:ext cx="1434503" cy="4130767"/>
            </a:xfrm>
            <a:custGeom>
              <a:avLst/>
              <a:gdLst/>
              <a:ahLst/>
              <a:cxnLst/>
              <a:rect l="l" t="t" r="r" b="b"/>
              <a:pathLst>
                <a:path w="1434503" h="4130767">
                  <a:moveTo>
                    <a:pt x="0" y="0"/>
                  </a:moveTo>
                  <a:lnTo>
                    <a:pt x="1434503" y="0"/>
                  </a:lnTo>
                  <a:lnTo>
                    <a:pt x="1434503" y="4130768"/>
                  </a:lnTo>
                  <a:lnTo>
                    <a:pt x="0" y="4130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7853924" y="0"/>
              <a:ext cx="1472398" cy="4131730"/>
            </a:xfrm>
            <a:custGeom>
              <a:avLst/>
              <a:gdLst/>
              <a:ahLst/>
              <a:cxnLst/>
              <a:rect l="l" t="t" r="r" b="b"/>
              <a:pathLst>
                <a:path w="1472398" h="4131730">
                  <a:moveTo>
                    <a:pt x="0" y="0"/>
                  </a:moveTo>
                  <a:lnTo>
                    <a:pt x="1472398" y="0"/>
                  </a:lnTo>
                  <a:lnTo>
                    <a:pt x="1472398" y="4131730"/>
                  </a:lnTo>
                  <a:lnTo>
                    <a:pt x="0" y="413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492630" y="0"/>
              <a:ext cx="2193573" cy="4131730"/>
            </a:xfrm>
            <a:custGeom>
              <a:avLst/>
              <a:gdLst/>
              <a:ahLst/>
              <a:cxnLst/>
              <a:rect l="l" t="t" r="r" b="b"/>
              <a:pathLst>
                <a:path w="2193573" h="4131730">
                  <a:moveTo>
                    <a:pt x="0" y="0"/>
                  </a:moveTo>
                  <a:lnTo>
                    <a:pt x="2193572" y="0"/>
                  </a:lnTo>
                  <a:lnTo>
                    <a:pt x="2193572" y="4131730"/>
                  </a:lnTo>
                  <a:lnTo>
                    <a:pt x="0" y="413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787497" y="9075632"/>
            <a:ext cx="365335" cy="365335"/>
            <a:chOff x="0" y="0"/>
            <a:chExt cx="487114" cy="487114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87114" cy="487114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8971" y="192757"/>
              <a:ext cx="249171" cy="101600"/>
              <a:chOff x="0" y="0"/>
              <a:chExt cx="1052748" cy="42926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-5080"/>
                <a:ext cx="1052749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052749" h="434340">
                    <a:moveTo>
                      <a:pt x="1034969" y="187960"/>
                    </a:moveTo>
                    <a:lnTo>
                      <a:pt x="773349" y="11430"/>
                    </a:lnTo>
                    <a:cubicBezTo>
                      <a:pt x="755569" y="0"/>
                      <a:pt x="732708" y="3810"/>
                      <a:pt x="720008" y="21590"/>
                    </a:cubicBezTo>
                    <a:cubicBezTo>
                      <a:pt x="708578" y="39370"/>
                      <a:pt x="712389" y="62230"/>
                      <a:pt x="730169" y="74930"/>
                    </a:cubicBezTo>
                    <a:lnTo>
                      <a:pt x="888919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888919" y="257810"/>
                    </a:lnTo>
                    <a:lnTo>
                      <a:pt x="730169" y="364490"/>
                    </a:lnTo>
                    <a:cubicBezTo>
                      <a:pt x="712389" y="375920"/>
                      <a:pt x="708578" y="400050"/>
                      <a:pt x="720009" y="417830"/>
                    </a:cubicBezTo>
                    <a:cubicBezTo>
                      <a:pt x="727628" y="429260"/>
                      <a:pt x="739059" y="434340"/>
                      <a:pt x="751759" y="434340"/>
                    </a:cubicBezTo>
                    <a:cubicBezTo>
                      <a:pt x="759378" y="434340"/>
                      <a:pt x="766999" y="431800"/>
                      <a:pt x="773349" y="427990"/>
                    </a:cubicBezTo>
                    <a:lnTo>
                      <a:pt x="1036239" y="251460"/>
                    </a:lnTo>
                    <a:cubicBezTo>
                      <a:pt x="1046399" y="243840"/>
                      <a:pt x="1052749" y="232410"/>
                      <a:pt x="1052749" y="219710"/>
                    </a:cubicBezTo>
                    <a:cubicBezTo>
                      <a:pt x="1052749" y="207010"/>
                      <a:pt x="1046399" y="195580"/>
                      <a:pt x="1034969" y="187960"/>
                    </a:cubicBezTo>
                    <a:close/>
                  </a:path>
                </a:pathLst>
              </a:custGeom>
              <a:solidFill>
                <a:srgbClr val="F7F7F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1422671" y="1155573"/>
            <a:ext cx="15442659" cy="2114685"/>
            <a:chOff x="0" y="0"/>
            <a:chExt cx="20590212" cy="281958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965380"/>
              <a:ext cx="20590212" cy="1854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60"/>
                </a:lnSpc>
              </a:pPr>
              <a:r>
                <a:rPr lang="en-US" sz="8800" b="1">
                  <a:solidFill>
                    <a:srgbClr val="1B1B1B"/>
                  </a:solidFill>
                  <a:latin typeface="M+ Bold"/>
                  <a:ea typeface="M+ Bold"/>
                  <a:cs typeface="M+ Bold"/>
                  <a:sym typeface="M+ Bold"/>
                </a:rPr>
                <a:t>Study Helper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420477" y="-76200"/>
              <a:ext cx="15749258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1B1B1B"/>
                  </a:solidFill>
                  <a:latin typeface="いろは角クラシック"/>
                  <a:ea typeface="いろは角クラシック"/>
                  <a:cs typeface="いろは角クラシック"/>
                  <a:sym typeface="いろは角クラシック"/>
                </a:rPr>
                <a:t>～学習アシスタントアプリ～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144000" y="9061132"/>
            <a:ext cx="695419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1B1B1B"/>
                </a:solidFill>
                <a:latin typeface="Source Han Sans JP Normal"/>
                <a:ea typeface="Source Han Sans JP Normal"/>
                <a:cs typeface="Source Han Sans JP Normal"/>
                <a:sym typeface="Source Han Sans JP Normal"/>
              </a:rPr>
              <a:t>自分が学んでる学習をAIで補う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9105900"/>
            <a:ext cx="920403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1B1B1B"/>
                </a:solidFill>
                <a:latin typeface="M+ Bold"/>
                <a:ea typeface="M+ Bold"/>
                <a:cs typeface="M+ Bold"/>
                <a:sym typeface="M+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57577" y="4300014"/>
            <a:ext cx="657284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高度情報工学科</a:t>
            </a:r>
            <a:r>
              <a:rPr lang="en-US" sz="3399" dirty="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　４年 橋本 亮太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87497" y="9496585"/>
            <a:ext cx="365335" cy="365335"/>
            <a:chOff x="0" y="0"/>
            <a:chExt cx="487114" cy="48711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114" cy="48711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118971" y="192757"/>
              <a:ext cx="249171" cy="101600"/>
              <a:chOff x="0" y="0"/>
              <a:chExt cx="1052748" cy="42926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080"/>
                <a:ext cx="1052749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052749" h="434340">
                    <a:moveTo>
                      <a:pt x="1034969" y="187960"/>
                    </a:moveTo>
                    <a:lnTo>
                      <a:pt x="773349" y="11430"/>
                    </a:lnTo>
                    <a:cubicBezTo>
                      <a:pt x="755569" y="0"/>
                      <a:pt x="732708" y="3810"/>
                      <a:pt x="720008" y="21590"/>
                    </a:cubicBezTo>
                    <a:cubicBezTo>
                      <a:pt x="708578" y="39370"/>
                      <a:pt x="712389" y="62230"/>
                      <a:pt x="730169" y="74930"/>
                    </a:cubicBezTo>
                    <a:lnTo>
                      <a:pt x="888919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888919" y="257810"/>
                    </a:lnTo>
                    <a:lnTo>
                      <a:pt x="730169" y="364490"/>
                    </a:lnTo>
                    <a:cubicBezTo>
                      <a:pt x="712389" y="375920"/>
                      <a:pt x="708578" y="400050"/>
                      <a:pt x="720009" y="417830"/>
                    </a:cubicBezTo>
                    <a:cubicBezTo>
                      <a:pt x="727628" y="429260"/>
                      <a:pt x="739059" y="434340"/>
                      <a:pt x="751759" y="434340"/>
                    </a:cubicBezTo>
                    <a:cubicBezTo>
                      <a:pt x="759378" y="434340"/>
                      <a:pt x="766999" y="431800"/>
                      <a:pt x="773349" y="427990"/>
                    </a:cubicBezTo>
                    <a:lnTo>
                      <a:pt x="1036239" y="251460"/>
                    </a:lnTo>
                    <a:cubicBezTo>
                      <a:pt x="1046399" y="243840"/>
                      <a:pt x="1052749" y="232410"/>
                      <a:pt x="1052749" y="219710"/>
                    </a:cubicBezTo>
                    <a:cubicBezTo>
                      <a:pt x="1052749" y="207010"/>
                      <a:pt x="1046399" y="195580"/>
                      <a:pt x="1034969" y="187960"/>
                    </a:cubicBezTo>
                    <a:close/>
                  </a:path>
                </a:pathLst>
              </a:custGeom>
              <a:solidFill>
                <a:srgbClr val="F7F7F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sp>
        <p:nvSpPr>
          <p:cNvPr id="7" name="AutoShape 7"/>
          <p:cNvSpPr/>
          <p:nvPr/>
        </p:nvSpPr>
        <p:spPr>
          <a:xfrm>
            <a:off x="-175806" y="9053407"/>
            <a:ext cx="18639611" cy="22225"/>
          </a:xfrm>
          <a:prstGeom prst="rect">
            <a:avLst/>
          </a:prstGeom>
          <a:solidFill>
            <a:srgbClr val="1B1B1B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14355711" y="4346802"/>
            <a:ext cx="3440028" cy="4158276"/>
          </a:xfrm>
          <a:custGeom>
            <a:avLst/>
            <a:gdLst/>
            <a:ahLst/>
            <a:cxnLst/>
            <a:rect l="l" t="t" r="r" b="b"/>
            <a:pathLst>
              <a:path w="3440028" h="4158276">
                <a:moveTo>
                  <a:pt x="0" y="0"/>
                </a:moveTo>
                <a:lnTo>
                  <a:pt x="3440028" y="0"/>
                </a:lnTo>
                <a:lnTo>
                  <a:pt x="3440028" y="4158276"/>
                </a:lnTo>
                <a:lnTo>
                  <a:pt x="0" y="4158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>
            <a:off x="1154780" y="2172100"/>
            <a:ext cx="2314416" cy="6332978"/>
          </a:xfrm>
          <a:custGeom>
            <a:avLst/>
            <a:gdLst/>
            <a:ahLst/>
            <a:cxnLst/>
            <a:rect l="l" t="t" r="r" b="b"/>
            <a:pathLst>
              <a:path w="2314416" h="6332978">
                <a:moveTo>
                  <a:pt x="0" y="0"/>
                </a:moveTo>
                <a:lnTo>
                  <a:pt x="2314416" y="0"/>
                </a:lnTo>
                <a:lnTo>
                  <a:pt x="2314416" y="6332978"/>
                </a:lnTo>
                <a:lnTo>
                  <a:pt x="0" y="6332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9526852"/>
            <a:ext cx="920403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1B1B1B"/>
                </a:solidFill>
                <a:latin typeface="M+ Bold"/>
                <a:ea typeface="M+ Bold"/>
                <a:cs typeface="M+ Bold"/>
                <a:sym typeface="M+ Bold"/>
              </a:rPr>
              <a:t>09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24600" y="4274503"/>
            <a:ext cx="5156076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 err="1">
                <a:solidFill>
                  <a:srgbClr val="1B1B1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実機説明</a:t>
            </a:r>
            <a:endParaRPr lang="en-US" sz="9200" b="1" dirty="0">
              <a:solidFill>
                <a:srgbClr val="1B1B1B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94056" y="1362310"/>
            <a:ext cx="12299888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1B1B1B"/>
                </a:solidFill>
                <a:latin typeface="M+ Bold"/>
                <a:ea typeface="M+ Bold"/>
                <a:cs typeface="M+ Bold"/>
                <a:sym typeface="M+ Bold"/>
              </a:rPr>
              <a:t>まとめ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263073" y="3188286"/>
            <a:ext cx="6641066" cy="4245787"/>
            <a:chOff x="0" y="0"/>
            <a:chExt cx="28666089" cy="183268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6089" cy="18326892"/>
            </a:xfrm>
            <a:custGeom>
              <a:avLst/>
              <a:gdLst/>
              <a:ahLst/>
              <a:cxnLst/>
              <a:rect l="l" t="t" r="r" b="b"/>
              <a:pathLst>
                <a:path w="28666089" h="18326892">
                  <a:moveTo>
                    <a:pt x="28541628" y="59690"/>
                  </a:moveTo>
                  <a:cubicBezTo>
                    <a:pt x="28577189" y="59690"/>
                    <a:pt x="28606400" y="88900"/>
                    <a:pt x="28606400" y="124460"/>
                  </a:cubicBezTo>
                  <a:lnTo>
                    <a:pt x="28606400" y="18202433"/>
                  </a:lnTo>
                  <a:cubicBezTo>
                    <a:pt x="28606400" y="18237992"/>
                    <a:pt x="28577189" y="18267203"/>
                    <a:pt x="28541628" y="18267203"/>
                  </a:cubicBezTo>
                  <a:lnTo>
                    <a:pt x="124460" y="18267203"/>
                  </a:lnTo>
                  <a:cubicBezTo>
                    <a:pt x="88900" y="18267203"/>
                    <a:pt x="59690" y="18237992"/>
                    <a:pt x="59690" y="1820243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541628" y="59690"/>
                  </a:lnTo>
                  <a:moveTo>
                    <a:pt x="2854162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202433"/>
                  </a:lnTo>
                  <a:cubicBezTo>
                    <a:pt x="0" y="18271013"/>
                    <a:pt x="55880" y="18326892"/>
                    <a:pt x="124460" y="18326892"/>
                  </a:cubicBezTo>
                  <a:lnTo>
                    <a:pt x="28541628" y="18326892"/>
                  </a:lnTo>
                  <a:cubicBezTo>
                    <a:pt x="28610210" y="18326892"/>
                    <a:pt x="28666089" y="18271013"/>
                    <a:pt x="28666089" y="18202433"/>
                  </a:cubicBezTo>
                  <a:lnTo>
                    <a:pt x="28666089" y="124460"/>
                  </a:lnTo>
                  <a:cubicBezTo>
                    <a:pt x="28666089" y="55880"/>
                    <a:pt x="28610210" y="0"/>
                    <a:pt x="28541628" y="0"/>
                  </a:cubicBezTo>
                  <a:close/>
                </a:path>
              </a:pathLst>
            </a:custGeom>
            <a:solidFill>
              <a:srgbClr val="1B1B1B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97015" y="3188286"/>
            <a:ext cx="6627912" cy="4245787"/>
            <a:chOff x="0" y="0"/>
            <a:chExt cx="28609306" cy="183268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609308" cy="18326892"/>
            </a:xfrm>
            <a:custGeom>
              <a:avLst/>
              <a:gdLst/>
              <a:ahLst/>
              <a:cxnLst/>
              <a:rect l="l" t="t" r="r" b="b"/>
              <a:pathLst>
                <a:path w="28609308" h="18326892">
                  <a:moveTo>
                    <a:pt x="28484847" y="59690"/>
                  </a:moveTo>
                  <a:cubicBezTo>
                    <a:pt x="28520405" y="59690"/>
                    <a:pt x="28549616" y="88900"/>
                    <a:pt x="28549616" y="124460"/>
                  </a:cubicBezTo>
                  <a:lnTo>
                    <a:pt x="28549616" y="18202433"/>
                  </a:lnTo>
                  <a:cubicBezTo>
                    <a:pt x="28549616" y="18237992"/>
                    <a:pt x="28520405" y="18267203"/>
                    <a:pt x="28484847" y="18267203"/>
                  </a:cubicBezTo>
                  <a:lnTo>
                    <a:pt x="124460" y="18267203"/>
                  </a:lnTo>
                  <a:cubicBezTo>
                    <a:pt x="88900" y="18267203"/>
                    <a:pt x="59690" y="18237992"/>
                    <a:pt x="59690" y="1820243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484847" y="59690"/>
                  </a:lnTo>
                  <a:moveTo>
                    <a:pt x="2848484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202433"/>
                  </a:lnTo>
                  <a:cubicBezTo>
                    <a:pt x="0" y="18271013"/>
                    <a:pt x="55880" y="18326892"/>
                    <a:pt x="124460" y="18326892"/>
                  </a:cubicBezTo>
                  <a:lnTo>
                    <a:pt x="28484847" y="18326892"/>
                  </a:lnTo>
                  <a:cubicBezTo>
                    <a:pt x="28553426" y="18326892"/>
                    <a:pt x="28609308" y="18271013"/>
                    <a:pt x="28609308" y="18202433"/>
                  </a:cubicBezTo>
                  <a:lnTo>
                    <a:pt x="28609308" y="124460"/>
                  </a:lnTo>
                  <a:cubicBezTo>
                    <a:pt x="28609305" y="55880"/>
                    <a:pt x="28553426" y="0"/>
                    <a:pt x="28484847" y="0"/>
                  </a:cubicBezTo>
                  <a:close/>
                </a:path>
              </a:pathLst>
            </a:custGeom>
            <a:solidFill>
              <a:srgbClr val="1B1B1B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787497" y="9496585"/>
            <a:ext cx="365335" cy="365335"/>
            <a:chOff x="0" y="0"/>
            <a:chExt cx="487114" cy="48711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87114" cy="48711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18971" y="192757"/>
              <a:ext cx="249171" cy="101600"/>
              <a:chOff x="0" y="0"/>
              <a:chExt cx="1052748" cy="42926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5080"/>
                <a:ext cx="1052749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052749" h="434340">
                    <a:moveTo>
                      <a:pt x="1034969" y="187960"/>
                    </a:moveTo>
                    <a:lnTo>
                      <a:pt x="773349" y="11430"/>
                    </a:lnTo>
                    <a:cubicBezTo>
                      <a:pt x="755569" y="0"/>
                      <a:pt x="732708" y="3810"/>
                      <a:pt x="720008" y="21590"/>
                    </a:cubicBezTo>
                    <a:cubicBezTo>
                      <a:pt x="708578" y="39370"/>
                      <a:pt x="712389" y="62230"/>
                      <a:pt x="730169" y="74930"/>
                    </a:cubicBezTo>
                    <a:lnTo>
                      <a:pt x="888919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888919" y="257810"/>
                    </a:lnTo>
                    <a:lnTo>
                      <a:pt x="730169" y="364490"/>
                    </a:lnTo>
                    <a:cubicBezTo>
                      <a:pt x="712389" y="375920"/>
                      <a:pt x="708578" y="400050"/>
                      <a:pt x="720009" y="417830"/>
                    </a:cubicBezTo>
                    <a:cubicBezTo>
                      <a:pt x="727628" y="429260"/>
                      <a:pt x="739059" y="434340"/>
                      <a:pt x="751759" y="434340"/>
                    </a:cubicBezTo>
                    <a:cubicBezTo>
                      <a:pt x="759378" y="434340"/>
                      <a:pt x="766999" y="431800"/>
                      <a:pt x="773349" y="427990"/>
                    </a:cubicBezTo>
                    <a:lnTo>
                      <a:pt x="1036239" y="251460"/>
                    </a:lnTo>
                    <a:cubicBezTo>
                      <a:pt x="1046399" y="243840"/>
                      <a:pt x="1052749" y="232410"/>
                      <a:pt x="1052749" y="219710"/>
                    </a:cubicBezTo>
                    <a:cubicBezTo>
                      <a:pt x="1052749" y="207010"/>
                      <a:pt x="1046399" y="195580"/>
                      <a:pt x="1034969" y="187960"/>
                    </a:cubicBezTo>
                    <a:close/>
                  </a:path>
                </a:pathLst>
              </a:custGeom>
              <a:solidFill>
                <a:srgbClr val="F7F7F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sp>
        <p:nvSpPr>
          <p:cNvPr id="12" name="TextBox 12"/>
          <p:cNvSpPr txBox="1"/>
          <p:nvPr/>
        </p:nvSpPr>
        <p:spPr>
          <a:xfrm>
            <a:off x="1028700" y="9526852"/>
            <a:ext cx="920403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1B1B1B"/>
                </a:solidFill>
                <a:latin typeface="M+ Bold"/>
                <a:ea typeface="M+ Bold"/>
                <a:cs typeface="M+ Bold"/>
                <a:sym typeface="M+ Bold"/>
              </a:rPr>
              <a:t>11</a:t>
            </a:r>
          </a:p>
        </p:txBody>
      </p:sp>
      <p:sp>
        <p:nvSpPr>
          <p:cNvPr id="13" name="AutoShape 13"/>
          <p:cNvSpPr/>
          <p:nvPr/>
        </p:nvSpPr>
        <p:spPr>
          <a:xfrm>
            <a:off x="-175806" y="9053407"/>
            <a:ext cx="18639611" cy="22225"/>
          </a:xfrm>
          <a:prstGeom prst="rect">
            <a:avLst/>
          </a:prstGeom>
          <a:solidFill>
            <a:srgbClr val="1B1B1B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/>
          <p:cNvSpPr/>
          <p:nvPr/>
        </p:nvSpPr>
        <p:spPr>
          <a:xfrm>
            <a:off x="15494408" y="5033814"/>
            <a:ext cx="2004710" cy="4224486"/>
          </a:xfrm>
          <a:custGeom>
            <a:avLst/>
            <a:gdLst/>
            <a:ahLst/>
            <a:cxnLst/>
            <a:rect l="l" t="t" r="r" b="b"/>
            <a:pathLst>
              <a:path w="2004710" h="4224486">
                <a:moveTo>
                  <a:pt x="0" y="0"/>
                </a:moveTo>
                <a:lnTo>
                  <a:pt x="2004710" y="0"/>
                </a:lnTo>
                <a:lnTo>
                  <a:pt x="2004710" y="4224486"/>
                </a:lnTo>
                <a:lnTo>
                  <a:pt x="0" y="422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>
            <a:off x="1121370" y="5111354"/>
            <a:ext cx="1655465" cy="4645438"/>
          </a:xfrm>
          <a:custGeom>
            <a:avLst/>
            <a:gdLst/>
            <a:ahLst/>
            <a:cxnLst/>
            <a:rect l="l" t="t" r="r" b="b"/>
            <a:pathLst>
              <a:path w="1655465" h="4645438">
                <a:moveTo>
                  <a:pt x="0" y="0"/>
                </a:moveTo>
                <a:lnTo>
                  <a:pt x="1655465" y="0"/>
                </a:lnTo>
                <a:lnTo>
                  <a:pt x="1655465" y="4645438"/>
                </a:lnTo>
                <a:lnTo>
                  <a:pt x="0" y="4645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4923181" y="3093036"/>
            <a:ext cx="132085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1B1B1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所感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97015" y="3093036"/>
            <a:ext cx="662791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1B1B1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今後の展望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27586" y="4087534"/>
            <a:ext cx="6476554" cy="2421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</a:t>
            </a:r>
            <a:r>
              <a:rPr lang="en-US" sz="3399" dirty="0" err="1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flutter操作に慣れ</a:t>
            </a:r>
            <a:r>
              <a:rPr lang="ja-JP" altLang="en-US" sz="3399" dirty="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ず、</a:t>
            </a:r>
            <a:endParaRPr lang="en-US" altLang="ja-JP" sz="3399" dirty="0">
              <a:solidFill>
                <a:srgbClr val="1B1B1B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 algn="l">
              <a:lnSpc>
                <a:spcPts val="4759"/>
              </a:lnSpc>
            </a:pPr>
            <a:r>
              <a:rPr lang="ja-JP" altLang="en-US" sz="3399" dirty="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　苦戦した</a:t>
            </a:r>
            <a:endParaRPr lang="en-US" sz="3399" dirty="0">
              <a:solidFill>
                <a:srgbClr val="1B1B1B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</a:t>
            </a:r>
            <a:r>
              <a:rPr lang="en-US" sz="3399" dirty="0" err="1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初めてAIを用いた開発が</a:t>
            </a:r>
            <a:endParaRPr lang="en-US" sz="3399" dirty="0">
              <a:solidFill>
                <a:srgbClr val="1B1B1B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　</a:t>
            </a:r>
            <a:r>
              <a:rPr lang="en-US" sz="3399" dirty="0" err="1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できたので勉強になった</a:t>
            </a:r>
            <a:endParaRPr lang="en-US" sz="3399" dirty="0">
              <a:solidFill>
                <a:srgbClr val="1B1B1B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512580" y="4087534"/>
            <a:ext cx="6396782" cy="2421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</a:t>
            </a:r>
            <a:r>
              <a:rPr lang="en-US" sz="3399" dirty="0" err="1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UIをもう少し良くしたい</a:t>
            </a:r>
            <a:endParaRPr lang="en-US" sz="3399" dirty="0">
              <a:solidFill>
                <a:srgbClr val="1B1B1B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(例 </a:t>
            </a:r>
            <a:r>
              <a:rPr lang="en-US" sz="3399" dirty="0" err="1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スケジュール</a:t>
            </a:r>
            <a:r>
              <a:rPr lang="ja-JP" altLang="en-US" sz="3399" dirty="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の機能など</a:t>
            </a:r>
            <a:r>
              <a:rPr lang="en-US" sz="3399" dirty="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)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</a:t>
            </a:r>
            <a:r>
              <a:rPr lang="en-US" sz="3399" dirty="0" err="1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今回Flutterでモバイル版の</a:t>
            </a:r>
            <a:endParaRPr lang="en-US" sz="3399" dirty="0">
              <a:solidFill>
                <a:srgbClr val="1B1B1B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　</a:t>
            </a:r>
            <a:r>
              <a:rPr lang="en-US" sz="3399" dirty="0" err="1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実装を今後やりたい</a:t>
            </a:r>
            <a:endParaRPr lang="en-US" sz="3399" dirty="0">
              <a:solidFill>
                <a:srgbClr val="1B1B1B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71748" y="1199594"/>
            <a:ext cx="5374622" cy="1703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4"/>
              </a:lnSpc>
            </a:pPr>
            <a:r>
              <a:rPr lang="en-US" sz="6324" b="1">
                <a:solidFill>
                  <a:srgbClr val="1B1B1B"/>
                </a:solidFill>
                <a:latin typeface="M+ Bold"/>
                <a:ea typeface="M+ Bold"/>
                <a:cs typeface="M+ Bold"/>
                <a:sym typeface="M+ Bold"/>
              </a:rPr>
              <a:t>参考文献</a:t>
            </a:r>
          </a:p>
          <a:p>
            <a:pPr marL="0" lvl="0" indent="0" algn="l">
              <a:lnSpc>
                <a:spcPts val="6324"/>
              </a:lnSpc>
            </a:pPr>
            <a:endParaRPr lang="en-US" sz="6324" b="1">
              <a:solidFill>
                <a:srgbClr val="1B1B1B"/>
              </a:solidFill>
              <a:latin typeface="M+ Bold"/>
              <a:ea typeface="M+ Bold"/>
              <a:cs typeface="M+ Bold"/>
              <a:sym typeface="M+ Bold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902479" y="5143500"/>
            <a:ext cx="3796416" cy="4589074"/>
          </a:xfrm>
          <a:custGeom>
            <a:avLst/>
            <a:gdLst/>
            <a:ahLst/>
            <a:cxnLst/>
            <a:rect l="l" t="t" r="r" b="b"/>
            <a:pathLst>
              <a:path w="3796416" h="4589074">
                <a:moveTo>
                  <a:pt x="3796416" y="0"/>
                </a:moveTo>
                <a:lnTo>
                  <a:pt x="0" y="0"/>
                </a:lnTo>
                <a:lnTo>
                  <a:pt x="0" y="4589074"/>
                </a:lnTo>
                <a:lnTo>
                  <a:pt x="3796416" y="4589074"/>
                </a:lnTo>
                <a:lnTo>
                  <a:pt x="379641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500836" y="2719705"/>
            <a:ext cx="11758464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・Flutterで始めるアプリ開発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https://www.flutter-study.dev/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endParaRPr lang="en-US" sz="3399">
              <a:solidFill>
                <a:srgbClr val="1B1B1B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・Flutterアプリにfirebaseを追加する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https://firebase.google.com/docs/flutter/setup?hl=ja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endParaRPr lang="en-US" sz="3399">
              <a:solidFill>
                <a:srgbClr val="1B1B1B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・Flutter でGeminiを使ってみた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https://qiita.com/phibi-soon/items/e39ddc5138c3393111f8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62526" y="3248207"/>
            <a:ext cx="13436326" cy="3790586"/>
            <a:chOff x="0" y="0"/>
            <a:chExt cx="17915101" cy="5054115"/>
          </a:xfrm>
        </p:grpSpPr>
        <p:sp>
          <p:nvSpPr>
            <p:cNvPr id="3" name="TextBox 3"/>
            <p:cNvSpPr txBox="1"/>
            <p:nvPr/>
          </p:nvSpPr>
          <p:spPr>
            <a:xfrm>
              <a:off x="0" y="-76200"/>
              <a:ext cx="17915101" cy="363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59"/>
                </a:lnSpc>
              </a:pPr>
              <a:r>
                <a:rPr lang="en-US" sz="8799" b="1" dirty="0" err="1">
                  <a:solidFill>
                    <a:srgbClr val="1B1B1B"/>
                  </a:solidFill>
                  <a:latin typeface="M+ Bold"/>
                  <a:ea typeface="M+ Bold"/>
                  <a:cs typeface="M+ Bold"/>
                  <a:sym typeface="M+ Bold"/>
                </a:rPr>
                <a:t>ご清聴</a:t>
              </a:r>
              <a:endParaRPr lang="en-US" sz="8799" b="1" dirty="0">
                <a:solidFill>
                  <a:srgbClr val="1B1B1B"/>
                </a:solidFill>
                <a:latin typeface="M+ Bold"/>
                <a:ea typeface="M+ Bold"/>
                <a:cs typeface="M+ Bold"/>
                <a:sym typeface="M+ Bold"/>
              </a:endParaRPr>
            </a:p>
            <a:p>
              <a:pPr algn="ctr">
                <a:lnSpc>
                  <a:spcPts val="10560"/>
                </a:lnSpc>
              </a:pPr>
              <a:r>
                <a:rPr lang="en-US" sz="8800" b="1" dirty="0" err="1">
                  <a:solidFill>
                    <a:srgbClr val="1B1B1B"/>
                  </a:solidFill>
                  <a:latin typeface="M+ Bold"/>
                  <a:ea typeface="M+ Bold"/>
                  <a:cs typeface="M+ Bold"/>
                  <a:sym typeface="M+ Bold"/>
                </a:rPr>
                <a:t>ありがとうございました</a:t>
              </a:r>
              <a:endParaRPr lang="en-US" sz="8800" b="1" dirty="0">
                <a:solidFill>
                  <a:srgbClr val="1B1B1B"/>
                </a:solidFill>
                <a:latin typeface="M+ Bold"/>
                <a:ea typeface="M+ Bold"/>
                <a:cs typeface="M+ Bold"/>
                <a:sym typeface="M+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59965" y="4476900"/>
              <a:ext cx="16795171" cy="561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87497" y="9496585"/>
            <a:ext cx="365335" cy="365335"/>
            <a:chOff x="0" y="0"/>
            <a:chExt cx="487114" cy="48711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487114" cy="487114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18971" y="192757"/>
              <a:ext cx="249171" cy="101600"/>
              <a:chOff x="0" y="0"/>
              <a:chExt cx="1052748" cy="42926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5080"/>
                <a:ext cx="1052749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052749" h="434340">
                    <a:moveTo>
                      <a:pt x="1034969" y="187960"/>
                    </a:moveTo>
                    <a:lnTo>
                      <a:pt x="773349" y="11430"/>
                    </a:lnTo>
                    <a:cubicBezTo>
                      <a:pt x="755569" y="0"/>
                      <a:pt x="732708" y="3810"/>
                      <a:pt x="720008" y="21590"/>
                    </a:cubicBezTo>
                    <a:cubicBezTo>
                      <a:pt x="708578" y="39370"/>
                      <a:pt x="712389" y="62230"/>
                      <a:pt x="730169" y="74930"/>
                    </a:cubicBezTo>
                    <a:lnTo>
                      <a:pt x="888919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888919" y="257810"/>
                    </a:lnTo>
                    <a:lnTo>
                      <a:pt x="730169" y="364490"/>
                    </a:lnTo>
                    <a:cubicBezTo>
                      <a:pt x="712389" y="375920"/>
                      <a:pt x="708578" y="400050"/>
                      <a:pt x="720009" y="417830"/>
                    </a:cubicBezTo>
                    <a:cubicBezTo>
                      <a:pt x="727628" y="429260"/>
                      <a:pt x="739059" y="434340"/>
                      <a:pt x="751759" y="434340"/>
                    </a:cubicBezTo>
                    <a:cubicBezTo>
                      <a:pt x="759378" y="434340"/>
                      <a:pt x="766999" y="431800"/>
                      <a:pt x="773349" y="427990"/>
                    </a:cubicBezTo>
                    <a:lnTo>
                      <a:pt x="1036239" y="251460"/>
                    </a:lnTo>
                    <a:cubicBezTo>
                      <a:pt x="1046399" y="243840"/>
                      <a:pt x="1052749" y="232410"/>
                      <a:pt x="1052749" y="219710"/>
                    </a:cubicBezTo>
                    <a:cubicBezTo>
                      <a:pt x="1052749" y="207010"/>
                      <a:pt x="1046399" y="195580"/>
                      <a:pt x="1034969" y="187960"/>
                    </a:cubicBezTo>
                    <a:close/>
                  </a:path>
                </a:pathLst>
              </a:custGeom>
              <a:solidFill>
                <a:srgbClr val="F7F7F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1028700" y="9526852"/>
            <a:ext cx="920403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1B1B1B"/>
                </a:solidFill>
                <a:latin typeface="M+ Bold"/>
                <a:ea typeface="M+ Bold"/>
                <a:cs typeface="M+ Bold"/>
                <a:sym typeface="M+ Bold"/>
              </a:rPr>
              <a:t>12</a:t>
            </a:r>
          </a:p>
        </p:txBody>
      </p:sp>
      <p:sp>
        <p:nvSpPr>
          <p:cNvPr id="11" name="AutoShape 11"/>
          <p:cNvSpPr/>
          <p:nvPr/>
        </p:nvSpPr>
        <p:spPr>
          <a:xfrm>
            <a:off x="-175806" y="9053407"/>
            <a:ext cx="18639611" cy="22225"/>
          </a:xfrm>
          <a:prstGeom prst="rect">
            <a:avLst/>
          </a:prstGeom>
          <a:solidFill>
            <a:srgbClr val="1B1B1B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>
            <a:off x="855414" y="4337536"/>
            <a:ext cx="3983460" cy="8659695"/>
          </a:xfrm>
          <a:custGeom>
            <a:avLst/>
            <a:gdLst/>
            <a:ahLst/>
            <a:cxnLst/>
            <a:rect l="l" t="t" r="r" b="b"/>
            <a:pathLst>
              <a:path w="3983460" h="8659695">
                <a:moveTo>
                  <a:pt x="0" y="0"/>
                </a:moveTo>
                <a:lnTo>
                  <a:pt x="3983460" y="0"/>
                </a:lnTo>
                <a:lnTo>
                  <a:pt x="3983460" y="8659695"/>
                </a:lnTo>
                <a:lnTo>
                  <a:pt x="0" y="86596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87497" y="9496585"/>
            <a:ext cx="365335" cy="365335"/>
            <a:chOff x="0" y="0"/>
            <a:chExt cx="487114" cy="48711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114" cy="48711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118971" y="192757"/>
              <a:ext cx="249171" cy="101600"/>
              <a:chOff x="0" y="0"/>
              <a:chExt cx="1052748" cy="42926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080"/>
                <a:ext cx="1052749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052749" h="434340">
                    <a:moveTo>
                      <a:pt x="1034969" y="187960"/>
                    </a:moveTo>
                    <a:lnTo>
                      <a:pt x="773349" y="11430"/>
                    </a:lnTo>
                    <a:cubicBezTo>
                      <a:pt x="755569" y="0"/>
                      <a:pt x="732708" y="3810"/>
                      <a:pt x="720008" y="21590"/>
                    </a:cubicBezTo>
                    <a:cubicBezTo>
                      <a:pt x="708578" y="39370"/>
                      <a:pt x="712389" y="62230"/>
                      <a:pt x="730169" y="74930"/>
                    </a:cubicBezTo>
                    <a:lnTo>
                      <a:pt x="888919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888919" y="257810"/>
                    </a:lnTo>
                    <a:lnTo>
                      <a:pt x="730169" y="364490"/>
                    </a:lnTo>
                    <a:cubicBezTo>
                      <a:pt x="712389" y="375920"/>
                      <a:pt x="708578" y="400050"/>
                      <a:pt x="720009" y="417830"/>
                    </a:cubicBezTo>
                    <a:cubicBezTo>
                      <a:pt x="727628" y="429260"/>
                      <a:pt x="739059" y="434340"/>
                      <a:pt x="751759" y="434340"/>
                    </a:cubicBezTo>
                    <a:cubicBezTo>
                      <a:pt x="759378" y="434340"/>
                      <a:pt x="766999" y="431800"/>
                      <a:pt x="773349" y="427990"/>
                    </a:cubicBezTo>
                    <a:lnTo>
                      <a:pt x="1036239" y="251460"/>
                    </a:lnTo>
                    <a:cubicBezTo>
                      <a:pt x="1046399" y="243840"/>
                      <a:pt x="1052749" y="232410"/>
                      <a:pt x="1052749" y="219710"/>
                    </a:cubicBezTo>
                    <a:cubicBezTo>
                      <a:pt x="1052749" y="207010"/>
                      <a:pt x="1046399" y="195580"/>
                      <a:pt x="1034969" y="187960"/>
                    </a:cubicBezTo>
                    <a:close/>
                  </a:path>
                </a:pathLst>
              </a:custGeom>
              <a:solidFill>
                <a:srgbClr val="F7F7F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sp>
        <p:nvSpPr>
          <p:cNvPr id="7" name="AutoShape 7"/>
          <p:cNvSpPr/>
          <p:nvPr/>
        </p:nvSpPr>
        <p:spPr>
          <a:xfrm>
            <a:off x="-175806" y="9053407"/>
            <a:ext cx="18639611" cy="22225"/>
          </a:xfrm>
          <a:prstGeom prst="rect">
            <a:avLst/>
          </a:prstGeom>
          <a:solidFill>
            <a:srgbClr val="1B1B1B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2315149" y="1510220"/>
            <a:ext cx="3913075" cy="8245944"/>
          </a:xfrm>
          <a:custGeom>
            <a:avLst/>
            <a:gdLst/>
            <a:ahLst/>
            <a:cxnLst/>
            <a:rect l="l" t="t" r="r" b="b"/>
            <a:pathLst>
              <a:path w="3913075" h="8245944">
                <a:moveTo>
                  <a:pt x="0" y="0"/>
                </a:moveTo>
                <a:lnTo>
                  <a:pt x="3913076" y="0"/>
                </a:lnTo>
                <a:lnTo>
                  <a:pt x="3913076" y="8245944"/>
                </a:lnTo>
                <a:lnTo>
                  <a:pt x="0" y="8245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1273704" y="4020747"/>
            <a:ext cx="1084574" cy="108457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343434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03200" y="-19050"/>
              <a:ext cx="406400" cy="730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450115" y="952500"/>
            <a:ext cx="9702717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8500" b="1">
                <a:solidFill>
                  <a:srgbClr val="1B1B1B"/>
                </a:solidFill>
                <a:latin typeface="M+ Bold"/>
                <a:ea typeface="M+ Bold"/>
                <a:cs typeface="M+ Bold"/>
                <a:sym typeface="M+ Bold"/>
              </a:rPr>
              <a:t>アプリの概要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50115" y="2882192"/>
            <a:ext cx="8731753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b="1">
                <a:solidFill>
                  <a:srgbClr val="1B1B1B"/>
                </a:solidFill>
                <a:latin typeface="いろは角クラシック Medium"/>
                <a:ea typeface="いろは角クラシック Medium"/>
                <a:cs typeface="いろは角クラシック Medium"/>
                <a:sym typeface="いろは角クラシック Medium"/>
              </a:rPr>
              <a:t>目的:学校生活で行う学習を効率化するサポートアプリ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9526852"/>
            <a:ext cx="920403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1B1B1B"/>
                </a:solidFill>
                <a:latin typeface="M+ Bold"/>
                <a:ea typeface="M+ Bold"/>
                <a:cs typeface="M+ Bold"/>
                <a:sym typeface="M+ Bold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50115" y="5255644"/>
            <a:ext cx="9362096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具体的には・・・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・チャットによる疑問解決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・メモによる知識の蓄積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・タスク管理による目標の可視化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・カレンダーによる進捗の整理　など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学習を支援する機能を1つに集約したアプリ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87497" y="9496585"/>
            <a:ext cx="365335" cy="365335"/>
            <a:chOff x="0" y="0"/>
            <a:chExt cx="487114" cy="48711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114" cy="48711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118971" y="192757"/>
              <a:ext cx="249171" cy="101600"/>
              <a:chOff x="0" y="0"/>
              <a:chExt cx="1052748" cy="42926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080"/>
                <a:ext cx="1052749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052749" h="434340">
                    <a:moveTo>
                      <a:pt x="1034969" y="187960"/>
                    </a:moveTo>
                    <a:lnTo>
                      <a:pt x="773349" y="11430"/>
                    </a:lnTo>
                    <a:cubicBezTo>
                      <a:pt x="755569" y="0"/>
                      <a:pt x="732708" y="3810"/>
                      <a:pt x="720008" y="21590"/>
                    </a:cubicBezTo>
                    <a:cubicBezTo>
                      <a:pt x="708578" y="39370"/>
                      <a:pt x="712389" y="62230"/>
                      <a:pt x="730169" y="74930"/>
                    </a:cubicBezTo>
                    <a:lnTo>
                      <a:pt x="888919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888919" y="257810"/>
                    </a:lnTo>
                    <a:lnTo>
                      <a:pt x="730169" y="364490"/>
                    </a:lnTo>
                    <a:cubicBezTo>
                      <a:pt x="712389" y="375920"/>
                      <a:pt x="708578" y="400050"/>
                      <a:pt x="720009" y="417830"/>
                    </a:cubicBezTo>
                    <a:cubicBezTo>
                      <a:pt x="727628" y="429260"/>
                      <a:pt x="739059" y="434340"/>
                      <a:pt x="751759" y="434340"/>
                    </a:cubicBezTo>
                    <a:cubicBezTo>
                      <a:pt x="759378" y="434340"/>
                      <a:pt x="766999" y="431800"/>
                      <a:pt x="773349" y="427990"/>
                    </a:cubicBezTo>
                    <a:lnTo>
                      <a:pt x="1036239" y="251460"/>
                    </a:lnTo>
                    <a:cubicBezTo>
                      <a:pt x="1046399" y="243840"/>
                      <a:pt x="1052749" y="232410"/>
                      <a:pt x="1052749" y="219710"/>
                    </a:cubicBezTo>
                    <a:cubicBezTo>
                      <a:pt x="1052749" y="207010"/>
                      <a:pt x="1046399" y="195580"/>
                      <a:pt x="1034969" y="187960"/>
                    </a:cubicBezTo>
                    <a:close/>
                  </a:path>
                </a:pathLst>
              </a:custGeom>
              <a:solidFill>
                <a:srgbClr val="F7F7F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>
            <a:off x="871862" y="953191"/>
            <a:ext cx="5664577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10"/>
              </a:lnSpc>
            </a:pPr>
            <a:r>
              <a:rPr lang="en-US" sz="7425" b="1">
                <a:solidFill>
                  <a:srgbClr val="1B1B1B"/>
                </a:solidFill>
                <a:latin typeface="M+ Bold"/>
                <a:ea typeface="M+ Bold"/>
                <a:cs typeface="M+ Bold"/>
                <a:sym typeface="M+ Bold"/>
              </a:rPr>
              <a:t>アプリの機能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526852"/>
            <a:ext cx="920403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1B1B1B"/>
                </a:solidFill>
                <a:latin typeface="M+ Bold"/>
                <a:ea typeface="M+ Bold"/>
                <a:cs typeface="M+ Bold"/>
                <a:sym typeface="M+ Bold"/>
              </a:rPr>
              <a:t>03</a:t>
            </a:r>
          </a:p>
        </p:txBody>
      </p:sp>
      <p:sp>
        <p:nvSpPr>
          <p:cNvPr id="9" name="AutoShape 9"/>
          <p:cNvSpPr/>
          <p:nvPr/>
        </p:nvSpPr>
        <p:spPr>
          <a:xfrm>
            <a:off x="-175806" y="9053407"/>
            <a:ext cx="18639611" cy="22225"/>
          </a:xfrm>
          <a:prstGeom prst="rect">
            <a:avLst/>
          </a:prstGeom>
          <a:solidFill>
            <a:srgbClr val="1B1B1B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3839226" y="3266440"/>
            <a:ext cx="5943600" cy="36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1B1B1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・AIチャット機能</a:t>
            </a:r>
          </a:p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1B1B1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・メモ帳機能</a:t>
            </a:r>
          </a:p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1B1B1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・スケジュール管理</a:t>
            </a:r>
          </a:p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1B1B1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・タスク管理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87497" y="9496585"/>
            <a:ext cx="365335" cy="365335"/>
            <a:chOff x="0" y="0"/>
            <a:chExt cx="487114" cy="48711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114" cy="48711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118971" y="192757"/>
              <a:ext cx="249171" cy="101600"/>
              <a:chOff x="0" y="0"/>
              <a:chExt cx="1052748" cy="42926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080"/>
                <a:ext cx="1052749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052749" h="434340">
                    <a:moveTo>
                      <a:pt x="1034969" y="187960"/>
                    </a:moveTo>
                    <a:lnTo>
                      <a:pt x="773349" y="11430"/>
                    </a:lnTo>
                    <a:cubicBezTo>
                      <a:pt x="755569" y="0"/>
                      <a:pt x="732708" y="3810"/>
                      <a:pt x="720008" y="21590"/>
                    </a:cubicBezTo>
                    <a:cubicBezTo>
                      <a:pt x="708578" y="39370"/>
                      <a:pt x="712389" y="62230"/>
                      <a:pt x="730169" y="74930"/>
                    </a:cubicBezTo>
                    <a:lnTo>
                      <a:pt x="888919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888919" y="257810"/>
                    </a:lnTo>
                    <a:lnTo>
                      <a:pt x="730169" y="364490"/>
                    </a:lnTo>
                    <a:cubicBezTo>
                      <a:pt x="712389" y="375920"/>
                      <a:pt x="708578" y="400050"/>
                      <a:pt x="720009" y="417830"/>
                    </a:cubicBezTo>
                    <a:cubicBezTo>
                      <a:pt x="727628" y="429260"/>
                      <a:pt x="739059" y="434340"/>
                      <a:pt x="751759" y="434340"/>
                    </a:cubicBezTo>
                    <a:cubicBezTo>
                      <a:pt x="759378" y="434340"/>
                      <a:pt x="766999" y="431800"/>
                      <a:pt x="773349" y="427990"/>
                    </a:cubicBezTo>
                    <a:lnTo>
                      <a:pt x="1036239" y="251460"/>
                    </a:lnTo>
                    <a:cubicBezTo>
                      <a:pt x="1046399" y="243840"/>
                      <a:pt x="1052749" y="232410"/>
                      <a:pt x="1052749" y="219710"/>
                    </a:cubicBezTo>
                    <a:cubicBezTo>
                      <a:pt x="1052749" y="207010"/>
                      <a:pt x="1046399" y="195580"/>
                      <a:pt x="1034969" y="187960"/>
                    </a:cubicBezTo>
                    <a:close/>
                  </a:path>
                </a:pathLst>
              </a:custGeom>
              <a:solidFill>
                <a:srgbClr val="F7F7F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sp>
        <p:nvSpPr>
          <p:cNvPr id="7" name="AutoShape 7"/>
          <p:cNvSpPr/>
          <p:nvPr/>
        </p:nvSpPr>
        <p:spPr>
          <a:xfrm>
            <a:off x="-175806" y="9053407"/>
            <a:ext cx="18639611" cy="22225"/>
          </a:xfrm>
          <a:prstGeom prst="rect">
            <a:avLst/>
          </a:prstGeom>
          <a:solidFill>
            <a:srgbClr val="1B1B1B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7849781" y="4223706"/>
            <a:ext cx="8489304" cy="3411672"/>
          </a:xfrm>
          <a:custGeom>
            <a:avLst/>
            <a:gdLst/>
            <a:ahLst/>
            <a:cxnLst/>
            <a:rect l="l" t="t" r="r" b="b"/>
            <a:pathLst>
              <a:path w="8489304" h="3411672">
                <a:moveTo>
                  <a:pt x="0" y="0"/>
                </a:moveTo>
                <a:lnTo>
                  <a:pt x="8489303" y="0"/>
                </a:lnTo>
                <a:lnTo>
                  <a:pt x="8489303" y="3411672"/>
                </a:lnTo>
                <a:lnTo>
                  <a:pt x="0" y="3411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871862" y="953191"/>
            <a:ext cx="6684026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10"/>
              </a:lnSpc>
            </a:pPr>
            <a:r>
              <a:rPr lang="en-US" sz="7425" b="1">
                <a:solidFill>
                  <a:srgbClr val="1B1B1B"/>
                </a:solidFill>
                <a:latin typeface="M+ Bold"/>
                <a:ea typeface="M+ Bold"/>
                <a:cs typeface="M+ Bold"/>
                <a:sym typeface="M+ Bold"/>
              </a:rPr>
              <a:t>AIチャット機能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526852"/>
            <a:ext cx="920403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1B1B1B"/>
                </a:solidFill>
                <a:latin typeface="M+ Bold"/>
                <a:ea typeface="M+ Bold"/>
                <a:cs typeface="M+ Bold"/>
                <a:sym typeface="M+ Bold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3387" y="2796641"/>
            <a:ext cx="8271123" cy="444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2"/>
              </a:lnSpc>
            </a:pPr>
            <a:r>
              <a:rPr lang="en-US" sz="3630" b="1">
                <a:solidFill>
                  <a:srgbClr val="1B1B1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AIに質問して学習サポートを受けられる</a:t>
            </a:r>
          </a:p>
          <a:p>
            <a:pPr algn="l">
              <a:lnSpc>
                <a:spcPts val="5082"/>
              </a:lnSpc>
            </a:pPr>
            <a:endParaRPr lang="en-US" sz="3630" b="1">
              <a:solidFill>
                <a:srgbClr val="1B1B1B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  <a:p>
            <a:pPr algn="l">
              <a:lnSpc>
                <a:spcPts val="5082"/>
              </a:lnSpc>
            </a:pPr>
            <a:endParaRPr lang="en-US" sz="3630" b="1">
              <a:solidFill>
                <a:srgbClr val="1B1B1B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  <a:p>
            <a:pPr algn="l">
              <a:lnSpc>
                <a:spcPts val="5082"/>
              </a:lnSpc>
            </a:pPr>
            <a:r>
              <a:rPr lang="en-US" sz="363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・質問を入力し送信する</a:t>
            </a:r>
          </a:p>
          <a:p>
            <a:pPr algn="l">
              <a:lnSpc>
                <a:spcPts val="5082"/>
              </a:lnSpc>
            </a:pPr>
            <a:r>
              <a:rPr lang="en-US" sz="363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・AIが質問に対しての答えや</a:t>
            </a:r>
          </a:p>
          <a:p>
            <a:pPr algn="l">
              <a:lnSpc>
                <a:spcPts val="5082"/>
              </a:lnSpc>
            </a:pPr>
            <a:r>
              <a:rPr lang="en-US" sz="363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　アドバイスを受けられる</a:t>
            </a:r>
          </a:p>
          <a:p>
            <a:pPr algn="l">
              <a:lnSpc>
                <a:spcPts val="5082"/>
              </a:lnSpc>
            </a:pPr>
            <a:r>
              <a:rPr lang="en-US" sz="363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・会話は自動保存される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16449" y="8283078"/>
            <a:ext cx="11055102" cy="61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2"/>
              </a:lnSpc>
              <a:spcBef>
                <a:spcPct val="0"/>
              </a:spcBef>
            </a:pPr>
            <a:r>
              <a:rPr lang="en-US" sz="363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実際に分からないことがあったら気軽に相談ができる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87497" y="9496585"/>
            <a:ext cx="365335" cy="365335"/>
            <a:chOff x="0" y="0"/>
            <a:chExt cx="487114" cy="48711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114" cy="48711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118971" y="192757"/>
              <a:ext cx="249171" cy="101600"/>
              <a:chOff x="0" y="0"/>
              <a:chExt cx="1052748" cy="42926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080"/>
                <a:ext cx="1052749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052749" h="434340">
                    <a:moveTo>
                      <a:pt x="1034969" y="187960"/>
                    </a:moveTo>
                    <a:lnTo>
                      <a:pt x="773349" y="11430"/>
                    </a:lnTo>
                    <a:cubicBezTo>
                      <a:pt x="755569" y="0"/>
                      <a:pt x="732708" y="3810"/>
                      <a:pt x="720008" y="21590"/>
                    </a:cubicBezTo>
                    <a:cubicBezTo>
                      <a:pt x="708578" y="39370"/>
                      <a:pt x="712389" y="62230"/>
                      <a:pt x="730169" y="74930"/>
                    </a:cubicBezTo>
                    <a:lnTo>
                      <a:pt x="888919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888919" y="257810"/>
                    </a:lnTo>
                    <a:lnTo>
                      <a:pt x="730169" y="364490"/>
                    </a:lnTo>
                    <a:cubicBezTo>
                      <a:pt x="712389" y="375920"/>
                      <a:pt x="708578" y="400050"/>
                      <a:pt x="720009" y="417830"/>
                    </a:cubicBezTo>
                    <a:cubicBezTo>
                      <a:pt x="727628" y="429260"/>
                      <a:pt x="739059" y="434340"/>
                      <a:pt x="751759" y="434340"/>
                    </a:cubicBezTo>
                    <a:cubicBezTo>
                      <a:pt x="759378" y="434340"/>
                      <a:pt x="766999" y="431800"/>
                      <a:pt x="773349" y="427990"/>
                    </a:cubicBezTo>
                    <a:lnTo>
                      <a:pt x="1036239" y="251460"/>
                    </a:lnTo>
                    <a:cubicBezTo>
                      <a:pt x="1046399" y="243840"/>
                      <a:pt x="1052749" y="232410"/>
                      <a:pt x="1052749" y="219710"/>
                    </a:cubicBezTo>
                    <a:cubicBezTo>
                      <a:pt x="1052749" y="207010"/>
                      <a:pt x="1046399" y="195580"/>
                      <a:pt x="1034969" y="187960"/>
                    </a:cubicBezTo>
                    <a:close/>
                  </a:path>
                </a:pathLst>
              </a:custGeom>
              <a:solidFill>
                <a:srgbClr val="F7F7F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sp>
        <p:nvSpPr>
          <p:cNvPr id="7" name="AutoShape 7"/>
          <p:cNvSpPr/>
          <p:nvPr/>
        </p:nvSpPr>
        <p:spPr>
          <a:xfrm>
            <a:off x="-175806" y="9053407"/>
            <a:ext cx="18639611" cy="22225"/>
          </a:xfrm>
          <a:prstGeom prst="rect">
            <a:avLst/>
          </a:prstGeom>
          <a:solidFill>
            <a:srgbClr val="1B1B1B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7957458" y="4266859"/>
            <a:ext cx="8549515" cy="3411672"/>
          </a:xfrm>
          <a:custGeom>
            <a:avLst/>
            <a:gdLst/>
            <a:ahLst/>
            <a:cxnLst/>
            <a:rect l="l" t="t" r="r" b="b"/>
            <a:pathLst>
              <a:path w="8549515" h="3411672">
                <a:moveTo>
                  <a:pt x="0" y="0"/>
                </a:moveTo>
                <a:lnTo>
                  <a:pt x="8549515" y="0"/>
                </a:lnTo>
                <a:lnTo>
                  <a:pt x="8549515" y="3411672"/>
                </a:lnTo>
                <a:lnTo>
                  <a:pt x="0" y="3411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871862" y="953191"/>
            <a:ext cx="6684026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10"/>
              </a:lnSpc>
            </a:pPr>
            <a:r>
              <a:rPr lang="en-US" sz="7425" b="1">
                <a:solidFill>
                  <a:srgbClr val="1B1B1B"/>
                </a:solidFill>
                <a:latin typeface="M+ Bold"/>
                <a:ea typeface="M+ Bold"/>
                <a:cs typeface="M+ Bold"/>
                <a:sym typeface="M+ Bold"/>
              </a:rPr>
              <a:t>メモ帳機能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526852"/>
            <a:ext cx="920403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1B1B1B"/>
                </a:solidFill>
                <a:latin typeface="M+ Bold"/>
                <a:ea typeface="M+ Bold"/>
                <a:cs typeface="M+ Bold"/>
                <a:sym typeface="M+ Bold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3387" y="2796641"/>
            <a:ext cx="9672042" cy="444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2"/>
              </a:lnSpc>
            </a:pPr>
            <a:r>
              <a:rPr lang="en-US" sz="3630" b="1">
                <a:solidFill>
                  <a:srgbClr val="1B1B1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学んだことや気づいたことを自由に記録できる</a:t>
            </a:r>
          </a:p>
          <a:p>
            <a:pPr algn="l">
              <a:lnSpc>
                <a:spcPts val="5082"/>
              </a:lnSpc>
            </a:pPr>
            <a:endParaRPr lang="en-US" sz="3630" b="1">
              <a:solidFill>
                <a:srgbClr val="1B1B1B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  <a:p>
            <a:pPr algn="l">
              <a:lnSpc>
                <a:spcPts val="5082"/>
              </a:lnSpc>
            </a:pPr>
            <a:endParaRPr lang="en-US" sz="3630" b="1">
              <a:solidFill>
                <a:srgbClr val="1B1B1B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  <a:p>
            <a:pPr algn="l">
              <a:lnSpc>
                <a:spcPts val="5082"/>
              </a:lnSpc>
            </a:pPr>
            <a:r>
              <a:rPr lang="en-US" sz="363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・新規メモの作成</a:t>
            </a:r>
          </a:p>
          <a:p>
            <a:pPr algn="l">
              <a:lnSpc>
                <a:spcPts val="5082"/>
              </a:lnSpc>
            </a:pPr>
            <a:r>
              <a:rPr lang="en-US" sz="363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　一覧表示</a:t>
            </a:r>
          </a:p>
          <a:p>
            <a:pPr algn="l">
              <a:lnSpc>
                <a:spcPts val="5082"/>
              </a:lnSpc>
            </a:pPr>
            <a:r>
              <a:rPr lang="en-US" sz="363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　編集削除　　　が可能</a:t>
            </a:r>
          </a:p>
          <a:p>
            <a:pPr algn="l">
              <a:lnSpc>
                <a:spcPts val="5082"/>
              </a:lnSpc>
            </a:pPr>
            <a:r>
              <a:rPr lang="en-US" sz="363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・保存時刻も確認できる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72830" y="8326231"/>
            <a:ext cx="10142339" cy="61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2"/>
              </a:lnSpc>
              <a:spcBef>
                <a:spcPct val="0"/>
              </a:spcBef>
            </a:pPr>
            <a:r>
              <a:rPr lang="en-US" sz="363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自分で気軽に必要なことをメモすることができる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87497" y="9496585"/>
            <a:ext cx="365335" cy="365335"/>
            <a:chOff x="0" y="0"/>
            <a:chExt cx="487114" cy="48711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114" cy="48711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118971" y="192757"/>
              <a:ext cx="249171" cy="101600"/>
              <a:chOff x="0" y="0"/>
              <a:chExt cx="1052748" cy="42926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080"/>
                <a:ext cx="1052749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052749" h="434340">
                    <a:moveTo>
                      <a:pt x="1034969" y="187960"/>
                    </a:moveTo>
                    <a:lnTo>
                      <a:pt x="773349" y="11430"/>
                    </a:lnTo>
                    <a:cubicBezTo>
                      <a:pt x="755569" y="0"/>
                      <a:pt x="732708" y="3810"/>
                      <a:pt x="720008" y="21590"/>
                    </a:cubicBezTo>
                    <a:cubicBezTo>
                      <a:pt x="708578" y="39370"/>
                      <a:pt x="712389" y="62230"/>
                      <a:pt x="730169" y="74930"/>
                    </a:cubicBezTo>
                    <a:lnTo>
                      <a:pt x="888919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888919" y="257810"/>
                    </a:lnTo>
                    <a:lnTo>
                      <a:pt x="730169" y="364490"/>
                    </a:lnTo>
                    <a:cubicBezTo>
                      <a:pt x="712389" y="375920"/>
                      <a:pt x="708578" y="400050"/>
                      <a:pt x="720009" y="417830"/>
                    </a:cubicBezTo>
                    <a:cubicBezTo>
                      <a:pt x="727628" y="429260"/>
                      <a:pt x="739059" y="434340"/>
                      <a:pt x="751759" y="434340"/>
                    </a:cubicBezTo>
                    <a:cubicBezTo>
                      <a:pt x="759378" y="434340"/>
                      <a:pt x="766999" y="431800"/>
                      <a:pt x="773349" y="427990"/>
                    </a:cubicBezTo>
                    <a:lnTo>
                      <a:pt x="1036239" y="251460"/>
                    </a:lnTo>
                    <a:cubicBezTo>
                      <a:pt x="1046399" y="243840"/>
                      <a:pt x="1052749" y="232410"/>
                      <a:pt x="1052749" y="219710"/>
                    </a:cubicBezTo>
                    <a:cubicBezTo>
                      <a:pt x="1052749" y="207010"/>
                      <a:pt x="1046399" y="195580"/>
                      <a:pt x="1034969" y="187960"/>
                    </a:cubicBezTo>
                    <a:close/>
                  </a:path>
                </a:pathLst>
              </a:custGeom>
              <a:solidFill>
                <a:srgbClr val="F7F7F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sp>
        <p:nvSpPr>
          <p:cNvPr id="7" name="AutoShape 7"/>
          <p:cNvSpPr/>
          <p:nvPr/>
        </p:nvSpPr>
        <p:spPr>
          <a:xfrm>
            <a:off x="-175806" y="9053407"/>
            <a:ext cx="18639611" cy="22225"/>
          </a:xfrm>
          <a:prstGeom prst="rect">
            <a:avLst/>
          </a:prstGeom>
          <a:solidFill>
            <a:srgbClr val="1B1B1B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7265208" y="4054597"/>
            <a:ext cx="8906380" cy="3574701"/>
          </a:xfrm>
          <a:custGeom>
            <a:avLst/>
            <a:gdLst/>
            <a:ahLst/>
            <a:cxnLst/>
            <a:rect l="l" t="t" r="r" b="b"/>
            <a:pathLst>
              <a:path w="8906380" h="3574701">
                <a:moveTo>
                  <a:pt x="0" y="0"/>
                </a:moveTo>
                <a:lnTo>
                  <a:pt x="8906380" y="0"/>
                </a:lnTo>
                <a:lnTo>
                  <a:pt x="8906380" y="3574701"/>
                </a:lnTo>
                <a:lnTo>
                  <a:pt x="0" y="357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871862" y="953191"/>
            <a:ext cx="6684026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10"/>
              </a:lnSpc>
            </a:pPr>
            <a:r>
              <a:rPr lang="en-US" sz="7425" b="1">
                <a:solidFill>
                  <a:srgbClr val="1B1B1B"/>
                </a:solidFill>
                <a:latin typeface="M+ Bold"/>
                <a:ea typeface="M+ Bold"/>
                <a:cs typeface="M+ Bold"/>
                <a:sym typeface="M+ Bold"/>
              </a:rPr>
              <a:t>カレンダー機能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526852"/>
            <a:ext cx="920403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1B1B1B"/>
                </a:solidFill>
                <a:latin typeface="M+ Bold"/>
                <a:ea typeface="M+ Bold"/>
                <a:cs typeface="M+ Bold"/>
                <a:sym typeface="M+ Bold"/>
              </a:rPr>
              <a:t>06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3387" y="2796641"/>
            <a:ext cx="9220200" cy="380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2"/>
              </a:lnSpc>
            </a:pPr>
            <a:r>
              <a:rPr lang="en-US" sz="3630" b="1">
                <a:solidFill>
                  <a:srgbClr val="1B1B1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タスクや予定を日付ごとに一覧で表示される</a:t>
            </a:r>
          </a:p>
          <a:p>
            <a:pPr algn="l">
              <a:lnSpc>
                <a:spcPts val="5082"/>
              </a:lnSpc>
            </a:pPr>
            <a:endParaRPr lang="en-US" sz="3630" b="1">
              <a:solidFill>
                <a:srgbClr val="1B1B1B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  <a:p>
            <a:pPr algn="l">
              <a:lnSpc>
                <a:spcPts val="5082"/>
              </a:lnSpc>
            </a:pPr>
            <a:endParaRPr lang="en-US" sz="3630" b="1">
              <a:solidFill>
                <a:srgbClr val="1B1B1B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  <a:p>
            <a:pPr algn="l">
              <a:lnSpc>
                <a:spcPts val="5082"/>
              </a:lnSpc>
            </a:pPr>
            <a:r>
              <a:rPr lang="en-US" sz="363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・タスクと予定が両方反映</a:t>
            </a:r>
          </a:p>
          <a:p>
            <a:pPr algn="l">
              <a:lnSpc>
                <a:spcPts val="5082"/>
              </a:lnSpc>
            </a:pPr>
            <a:r>
              <a:rPr lang="en-US" sz="363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・ステータスごとに色分け</a:t>
            </a:r>
          </a:p>
          <a:p>
            <a:pPr algn="l">
              <a:lnSpc>
                <a:spcPts val="5082"/>
              </a:lnSpc>
            </a:pPr>
            <a:r>
              <a:rPr lang="en-US" sz="363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・編集、削除が可能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69295" y="8276998"/>
            <a:ext cx="11949410" cy="61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2"/>
              </a:lnSpc>
              <a:spcBef>
                <a:spcPct val="0"/>
              </a:spcBef>
            </a:pPr>
            <a:r>
              <a:rPr lang="en-US" sz="363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日常生活での勉強などとのスケジュール管理が容易になる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87497" y="9496585"/>
            <a:ext cx="365335" cy="365335"/>
            <a:chOff x="0" y="0"/>
            <a:chExt cx="487114" cy="48711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114" cy="48711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118971" y="192757"/>
              <a:ext cx="249171" cy="101600"/>
              <a:chOff x="0" y="0"/>
              <a:chExt cx="1052748" cy="42926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080"/>
                <a:ext cx="1052749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052749" h="434340">
                    <a:moveTo>
                      <a:pt x="1034969" y="187960"/>
                    </a:moveTo>
                    <a:lnTo>
                      <a:pt x="773349" y="11430"/>
                    </a:lnTo>
                    <a:cubicBezTo>
                      <a:pt x="755569" y="0"/>
                      <a:pt x="732708" y="3810"/>
                      <a:pt x="720008" y="21590"/>
                    </a:cubicBezTo>
                    <a:cubicBezTo>
                      <a:pt x="708578" y="39370"/>
                      <a:pt x="712389" y="62230"/>
                      <a:pt x="730169" y="74930"/>
                    </a:cubicBezTo>
                    <a:lnTo>
                      <a:pt x="888919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888919" y="257810"/>
                    </a:lnTo>
                    <a:lnTo>
                      <a:pt x="730169" y="364490"/>
                    </a:lnTo>
                    <a:cubicBezTo>
                      <a:pt x="712389" y="375920"/>
                      <a:pt x="708578" y="400050"/>
                      <a:pt x="720009" y="417830"/>
                    </a:cubicBezTo>
                    <a:cubicBezTo>
                      <a:pt x="727628" y="429260"/>
                      <a:pt x="739059" y="434340"/>
                      <a:pt x="751759" y="434340"/>
                    </a:cubicBezTo>
                    <a:cubicBezTo>
                      <a:pt x="759378" y="434340"/>
                      <a:pt x="766999" y="431800"/>
                      <a:pt x="773349" y="427990"/>
                    </a:cubicBezTo>
                    <a:lnTo>
                      <a:pt x="1036239" y="251460"/>
                    </a:lnTo>
                    <a:cubicBezTo>
                      <a:pt x="1046399" y="243840"/>
                      <a:pt x="1052749" y="232410"/>
                      <a:pt x="1052749" y="219710"/>
                    </a:cubicBezTo>
                    <a:cubicBezTo>
                      <a:pt x="1052749" y="207010"/>
                      <a:pt x="1046399" y="195580"/>
                      <a:pt x="1034969" y="187960"/>
                    </a:cubicBezTo>
                    <a:close/>
                  </a:path>
                </a:pathLst>
              </a:custGeom>
              <a:solidFill>
                <a:srgbClr val="F7F7F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sp>
        <p:nvSpPr>
          <p:cNvPr id="7" name="AutoShape 7"/>
          <p:cNvSpPr/>
          <p:nvPr/>
        </p:nvSpPr>
        <p:spPr>
          <a:xfrm>
            <a:off x="-175806" y="9053407"/>
            <a:ext cx="18639611" cy="22225"/>
          </a:xfrm>
          <a:prstGeom prst="rect">
            <a:avLst/>
          </a:prstGeom>
          <a:solidFill>
            <a:srgbClr val="1B1B1B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7903865" y="4247562"/>
            <a:ext cx="8509498" cy="3340469"/>
          </a:xfrm>
          <a:custGeom>
            <a:avLst/>
            <a:gdLst/>
            <a:ahLst/>
            <a:cxnLst/>
            <a:rect l="l" t="t" r="r" b="b"/>
            <a:pathLst>
              <a:path w="8509498" h="3340469">
                <a:moveTo>
                  <a:pt x="0" y="0"/>
                </a:moveTo>
                <a:lnTo>
                  <a:pt x="8509498" y="0"/>
                </a:lnTo>
                <a:lnTo>
                  <a:pt x="8509498" y="3340469"/>
                </a:lnTo>
                <a:lnTo>
                  <a:pt x="0" y="3340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871862" y="953191"/>
            <a:ext cx="6684026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10"/>
              </a:lnSpc>
            </a:pPr>
            <a:r>
              <a:rPr lang="en-US" sz="7425" b="1">
                <a:solidFill>
                  <a:srgbClr val="1B1B1B"/>
                </a:solidFill>
                <a:latin typeface="M+ Bold"/>
                <a:ea typeface="M+ Bold"/>
                <a:cs typeface="M+ Bold"/>
                <a:sym typeface="M+ Bold"/>
              </a:rPr>
              <a:t>進捗管理機能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526852"/>
            <a:ext cx="920403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1B1B1B"/>
                </a:solidFill>
                <a:latin typeface="M+ Bold"/>
                <a:ea typeface="M+ Bold"/>
                <a:cs typeface="M+ Bold"/>
                <a:sym typeface="M+ Bold"/>
              </a:rPr>
              <a:t>07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3387" y="2796641"/>
            <a:ext cx="8619976" cy="380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2"/>
              </a:lnSpc>
            </a:pPr>
            <a:r>
              <a:rPr lang="en-US" sz="3630" b="1">
                <a:solidFill>
                  <a:srgbClr val="1B1B1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各タスクの進捗度(%)を記録・確認できる</a:t>
            </a:r>
          </a:p>
          <a:p>
            <a:pPr algn="l">
              <a:lnSpc>
                <a:spcPts val="5082"/>
              </a:lnSpc>
            </a:pPr>
            <a:endParaRPr lang="en-US" sz="3630" b="1">
              <a:solidFill>
                <a:srgbClr val="1B1B1B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  <a:p>
            <a:pPr algn="l">
              <a:lnSpc>
                <a:spcPts val="5082"/>
              </a:lnSpc>
            </a:pPr>
            <a:endParaRPr lang="en-US" sz="3630" b="1">
              <a:solidFill>
                <a:srgbClr val="1B1B1B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  <a:p>
            <a:pPr algn="l">
              <a:lnSpc>
                <a:spcPts val="5082"/>
              </a:lnSpc>
            </a:pPr>
            <a:r>
              <a:rPr lang="en-US" sz="363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・進行中・完了などに</a:t>
            </a:r>
          </a:p>
          <a:p>
            <a:pPr algn="l">
              <a:lnSpc>
                <a:spcPts val="5082"/>
              </a:lnSpc>
            </a:pPr>
            <a:r>
              <a:rPr lang="en-US" sz="363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　切り替えができる</a:t>
            </a:r>
          </a:p>
          <a:p>
            <a:pPr algn="l">
              <a:lnSpc>
                <a:spcPts val="5082"/>
              </a:lnSpc>
            </a:pPr>
            <a:r>
              <a:rPr lang="en-US" sz="363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・進捗バーで視覚的に管理可能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31840" y="8235731"/>
            <a:ext cx="12424321" cy="61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2"/>
              </a:lnSpc>
              <a:spcBef>
                <a:spcPct val="0"/>
              </a:spcBef>
            </a:pPr>
            <a:r>
              <a:rPr lang="en-US" sz="3630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自分で「ここの進捗が終わってないからここ補う」がわかる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87497" y="9496585"/>
            <a:ext cx="365335" cy="365335"/>
            <a:chOff x="0" y="0"/>
            <a:chExt cx="487114" cy="48711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114" cy="48711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118971" y="192757"/>
              <a:ext cx="249171" cy="101600"/>
              <a:chOff x="0" y="0"/>
              <a:chExt cx="1052748" cy="42926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080"/>
                <a:ext cx="1052749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052749" h="434340">
                    <a:moveTo>
                      <a:pt x="1034969" y="187960"/>
                    </a:moveTo>
                    <a:lnTo>
                      <a:pt x="773349" y="11430"/>
                    </a:lnTo>
                    <a:cubicBezTo>
                      <a:pt x="755569" y="0"/>
                      <a:pt x="732708" y="3810"/>
                      <a:pt x="720008" y="21590"/>
                    </a:cubicBezTo>
                    <a:cubicBezTo>
                      <a:pt x="708578" y="39370"/>
                      <a:pt x="712389" y="62230"/>
                      <a:pt x="730169" y="74930"/>
                    </a:cubicBezTo>
                    <a:lnTo>
                      <a:pt x="888919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888919" y="257810"/>
                    </a:lnTo>
                    <a:lnTo>
                      <a:pt x="730169" y="364490"/>
                    </a:lnTo>
                    <a:cubicBezTo>
                      <a:pt x="712389" y="375920"/>
                      <a:pt x="708578" y="400050"/>
                      <a:pt x="720009" y="417830"/>
                    </a:cubicBezTo>
                    <a:cubicBezTo>
                      <a:pt x="727628" y="429260"/>
                      <a:pt x="739059" y="434340"/>
                      <a:pt x="751759" y="434340"/>
                    </a:cubicBezTo>
                    <a:cubicBezTo>
                      <a:pt x="759378" y="434340"/>
                      <a:pt x="766999" y="431800"/>
                      <a:pt x="773349" y="427990"/>
                    </a:cubicBezTo>
                    <a:lnTo>
                      <a:pt x="1036239" y="251460"/>
                    </a:lnTo>
                    <a:cubicBezTo>
                      <a:pt x="1046399" y="243840"/>
                      <a:pt x="1052749" y="232410"/>
                      <a:pt x="1052749" y="219710"/>
                    </a:cubicBezTo>
                    <a:cubicBezTo>
                      <a:pt x="1052749" y="207010"/>
                      <a:pt x="1046399" y="195580"/>
                      <a:pt x="1034969" y="187960"/>
                    </a:cubicBezTo>
                    <a:close/>
                  </a:path>
                </a:pathLst>
              </a:custGeom>
              <a:solidFill>
                <a:srgbClr val="F7F7F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sp>
        <p:nvSpPr>
          <p:cNvPr id="7" name="AutoShape 7"/>
          <p:cNvSpPr/>
          <p:nvPr/>
        </p:nvSpPr>
        <p:spPr>
          <a:xfrm>
            <a:off x="-175806" y="9053407"/>
            <a:ext cx="18639611" cy="22225"/>
          </a:xfrm>
          <a:prstGeom prst="rect">
            <a:avLst/>
          </a:prstGeom>
          <a:solidFill>
            <a:srgbClr val="1B1B1B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3031183" y="2575996"/>
            <a:ext cx="12225634" cy="5791090"/>
          </a:xfrm>
          <a:custGeom>
            <a:avLst/>
            <a:gdLst/>
            <a:ahLst/>
            <a:cxnLst/>
            <a:rect l="l" t="t" r="r" b="b"/>
            <a:pathLst>
              <a:path w="12225634" h="5791090">
                <a:moveTo>
                  <a:pt x="0" y="0"/>
                </a:moveTo>
                <a:lnTo>
                  <a:pt x="12225634" y="0"/>
                </a:lnTo>
                <a:lnTo>
                  <a:pt x="12225634" y="5791090"/>
                </a:lnTo>
                <a:lnTo>
                  <a:pt x="0" y="5791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871862" y="953191"/>
            <a:ext cx="6684026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10"/>
              </a:lnSpc>
            </a:pPr>
            <a:r>
              <a:rPr lang="en-US" sz="7425" b="1">
                <a:solidFill>
                  <a:srgbClr val="1B1B1B"/>
                </a:solidFill>
                <a:latin typeface="M+ Bold"/>
                <a:ea typeface="M+ Bold"/>
                <a:cs typeface="M+ Bold"/>
                <a:sym typeface="M+ Bold"/>
              </a:rPr>
              <a:t>画面遷移図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526852"/>
            <a:ext cx="920403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1B1B1B"/>
                </a:solidFill>
                <a:latin typeface="M+ Bold"/>
                <a:ea typeface="M+ Bold"/>
                <a:cs typeface="M+ Bold"/>
                <a:sym typeface="M+ Bold"/>
              </a:rPr>
              <a:t>07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87497" y="9496585"/>
            <a:ext cx="365335" cy="365335"/>
            <a:chOff x="0" y="0"/>
            <a:chExt cx="487114" cy="48711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114" cy="48711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118971" y="192757"/>
              <a:ext cx="249171" cy="101600"/>
              <a:chOff x="0" y="0"/>
              <a:chExt cx="1052748" cy="42926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080"/>
                <a:ext cx="1052749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052749" h="434340">
                    <a:moveTo>
                      <a:pt x="1034969" y="187960"/>
                    </a:moveTo>
                    <a:lnTo>
                      <a:pt x="773349" y="11430"/>
                    </a:lnTo>
                    <a:cubicBezTo>
                      <a:pt x="755569" y="0"/>
                      <a:pt x="732708" y="3810"/>
                      <a:pt x="720008" y="21590"/>
                    </a:cubicBezTo>
                    <a:cubicBezTo>
                      <a:pt x="708578" y="39370"/>
                      <a:pt x="712389" y="62230"/>
                      <a:pt x="730169" y="74930"/>
                    </a:cubicBezTo>
                    <a:lnTo>
                      <a:pt x="888919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888919" y="257810"/>
                    </a:lnTo>
                    <a:lnTo>
                      <a:pt x="730169" y="364490"/>
                    </a:lnTo>
                    <a:cubicBezTo>
                      <a:pt x="712389" y="375920"/>
                      <a:pt x="708578" y="400050"/>
                      <a:pt x="720009" y="417830"/>
                    </a:cubicBezTo>
                    <a:cubicBezTo>
                      <a:pt x="727628" y="429260"/>
                      <a:pt x="739059" y="434340"/>
                      <a:pt x="751759" y="434340"/>
                    </a:cubicBezTo>
                    <a:cubicBezTo>
                      <a:pt x="759378" y="434340"/>
                      <a:pt x="766999" y="431800"/>
                      <a:pt x="773349" y="427990"/>
                    </a:cubicBezTo>
                    <a:lnTo>
                      <a:pt x="1036239" y="251460"/>
                    </a:lnTo>
                    <a:cubicBezTo>
                      <a:pt x="1046399" y="243840"/>
                      <a:pt x="1052749" y="232410"/>
                      <a:pt x="1052749" y="219710"/>
                    </a:cubicBezTo>
                    <a:cubicBezTo>
                      <a:pt x="1052749" y="207010"/>
                      <a:pt x="1046399" y="195580"/>
                      <a:pt x="1034969" y="187960"/>
                    </a:cubicBezTo>
                    <a:close/>
                  </a:path>
                </a:pathLst>
              </a:custGeom>
              <a:solidFill>
                <a:srgbClr val="F7F7F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>
            <a:off x="1028700" y="9526852"/>
            <a:ext cx="920403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1B1B1B"/>
                </a:solidFill>
                <a:latin typeface="M+ Bold"/>
                <a:ea typeface="M+ Bold"/>
                <a:cs typeface="M+ Bold"/>
                <a:sym typeface="M+ Bold"/>
              </a:rPr>
              <a:t>08</a:t>
            </a:r>
          </a:p>
        </p:txBody>
      </p:sp>
      <p:sp>
        <p:nvSpPr>
          <p:cNvPr id="8" name="AutoShape 8"/>
          <p:cNvSpPr/>
          <p:nvPr/>
        </p:nvSpPr>
        <p:spPr>
          <a:xfrm>
            <a:off x="-175806" y="9053407"/>
            <a:ext cx="18639611" cy="22225"/>
          </a:xfrm>
          <a:prstGeom prst="rect">
            <a:avLst/>
          </a:prstGeom>
          <a:solidFill>
            <a:srgbClr val="1B1B1B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>
            <a:off x="1860914" y="5897698"/>
            <a:ext cx="4331002" cy="4149888"/>
          </a:xfrm>
          <a:custGeom>
            <a:avLst/>
            <a:gdLst/>
            <a:ahLst/>
            <a:cxnLst/>
            <a:rect l="l" t="t" r="r" b="b"/>
            <a:pathLst>
              <a:path w="4331002" h="4149888">
                <a:moveTo>
                  <a:pt x="0" y="0"/>
                </a:moveTo>
                <a:lnTo>
                  <a:pt x="4331002" y="0"/>
                </a:lnTo>
                <a:lnTo>
                  <a:pt x="4331002" y="4149888"/>
                </a:lnTo>
                <a:lnTo>
                  <a:pt x="0" y="4149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>
            <a:off x="8942952" y="1402360"/>
            <a:ext cx="3277281" cy="2454696"/>
          </a:xfrm>
          <a:custGeom>
            <a:avLst/>
            <a:gdLst/>
            <a:ahLst/>
            <a:cxnLst/>
            <a:rect l="l" t="t" r="r" b="b"/>
            <a:pathLst>
              <a:path w="3277281" h="2454696">
                <a:moveTo>
                  <a:pt x="0" y="0"/>
                </a:moveTo>
                <a:lnTo>
                  <a:pt x="3277281" y="0"/>
                </a:lnTo>
                <a:lnTo>
                  <a:pt x="3277281" y="2454696"/>
                </a:lnTo>
                <a:lnTo>
                  <a:pt x="0" y="24546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8661586" y="4145560"/>
            <a:ext cx="3840013" cy="2180510"/>
          </a:xfrm>
          <a:custGeom>
            <a:avLst/>
            <a:gdLst/>
            <a:ahLst/>
            <a:cxnLst/>
            <a:rect l="l" t="t" r="r" b="b"/>
            <a:pathLst>
              <a:path w="3840013" h="2180510">
                <a:moveTo>
                  <a:pt x="0" y="0"/>
                </a:moveTo>
                <a:lnTo>
                  <a:pt x="3840013" y="0"/>
                </a:lnTo>
                <a:lnTo>
                  <a:pt x="3840013" y="2180510"/>
                </a:lnTo>
                <a:lnTo>
                  <a:pt x="0" y="2180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792" t="-51166" r="-5742" b="-48776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>
            <a:off x="9029683" y="6773992"/>
            <a:ext cx="3103820" cy="1338137"/>
          </a:xfrm>
          <a:custGeom>
            <a:avLst/>
            <a:gdLst/>
            <a:ahLst/>
            <a:cxnLst/>
            <a:rect l="l" t="t" r="r" b="b"/>
            <a:pathLst>
              <a:path w="3103820" h="1338137">
                <a:moveTo>
                  <a:pt x="0" y="0"/>
                </a:moveTo>
                <a:lnTo>
                  <a:pt x="3103820" y="0"/>
                </a:lnTo>
                <a:lnTo>
                  <a:pt x="3103820" y="1338137"/>
                </a:lnTo>
                <a:lnTo>
                  <a:pt x="0" y="13381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2219" b="-70796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541371" y="1316635"/>
            <a:ext cx="6229006" cy="28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>
                <a:solidFill>
                  <a:srgbClr val="1B1B1B"/>
                </a:solidFill>
                <a:latin typeface="M+ Bold"/>
                <a:ea typeface="M+ Bold"/>
                <a:cs typeface="M+ Bold"/>
                <a:sym typeface="M+ Bold"/>
              </a:rPr>
              <a:t>開発に</a:t>
            </a:r>
          </a:p>
          <a:p>
            <a:pPr algn="l">
              <a:lnSpc>
                <a:spcPts val="10800"/>
              </a:lnSpc>
            </a:pPr>
            <a:r>
              <a:rPr lang="en-US" sz="9000" b="1">
                <a:solidFill>
                  <a:srgbClr val="1B1B1B"/>
                </a:solidFill>
                <a:latin typeface="M+ Bold"/>
                <a:ea typeface="M+ Bold"/>
                <a:cs typeface="M+ Bold"/>
                <a:sym typeface="M+ Bold"/>
              </a:rPr>
              <a:t>使ったもの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39601" y="4519930"/>
            <a:ext cx="403056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DBで基本的なところ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(履歴保存など)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6042" y="6792177"/>
            <a:ext cx="383768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学習アシスタントAI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1B1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（アシスタント）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208</Words>
  <Application>Microsoft Office PowerPoint</Application>
  <PresentationFormat>ユーザー設定</PresentationFormat>
  <Paragraphs>93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2" baseType="lpstr">
      <vt:lpstr>Arial</vt:lpstr>
      <vt:lpstr>いろは角クラシック</vt:lpstr>
      <vt:lpstr>Source Han Sans JP Bold</vt:lpstr>
      <vt:lpstr>M+ Bold</vt:lpstr>
      <vt:lpstr>Calibri</vt:lpstr>
      <vt:lpstr>Source Han Sans JP</vt:lpstr>
      <vt:lpstr>Source Han Sans JP Normal</vt:lpstr>
      <vt:lpstr>いろは角クラシック Medium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自分のペースで勉強しよう</dc:title>
  <dc:creator>橋本亮太</dc:creator>
  <cp:lastModifiedBy>橋本  亮太(zeal22410202)</cp:lastModifiedBy>
  <cp:revision>4</cp:revision>
  <dcterms:created xsi:type="dcterms:W3CDTF">2006-08-16T00:00:00Z</dcterms:created>
  <dcterms:modified xsi:type="dcterms:W3CDTF">2025-07-16T00:16:14Z</dcterms:modified>
  <dc:identifier>DAGtB4NdUS0</dc:identifier>
</cp:coreProperties>
</file>